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5"/>
    <p:restoredTop sz="94699"/>
  </p:normalViewPr>
  <p:slideViewPr>
    <p:cSldViewPr snapToGrid="0" snapToObjects="1">
      <p:cViewPr varScale="1">
        <p:scale>
          <a:sx n="138" d="100"/>
          <a:sy n="138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0847F-7942-4845-BBB1-D23FB2F93F37}" type="datetimeFigureOut">
              <a:rPr lang="fr-FR" smtClean="0"/>
              <a:t>27/05/2019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D7B24-6A36-7E44-8F10-88508CA7389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71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D7B24-6A36-7E44-8F10-88508CA7389E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2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18AF59A-9A32-DE4B-9317-9AC16563ABE3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436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E086-46CA-5A44-A69E-E97710A07EF0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7295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278B2-0448-8E46-A402-E21E1B908A28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2715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216-5E01-B047-9CC7-C161CB2A3F9A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5067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CC2F-BCE7-7947-A8CD-9F62BF175B29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352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D2F1-9390-6547-B4D9-444BA2985709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6349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B4AA-752F-674A-924C-34FCDC466493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563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40499CC-9994-1743-A069-C0F247DF00B1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705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63C5BB7-9B1C-2449-B198-C4E10EC91B08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566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8226-55FD-7C40-97EB-821D7A9C08D7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350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06CE-B088-3D4D-9A90-4CEF5C0FC476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084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F17A-70A1-134E-9F3A-38E5F02D7270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294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489-B7AA-3A4B-B178-5EDD315AC32A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9569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737B-8BAA-8D44-9C0A-DAA03D8127AC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21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CFDD-F655-8D44-8C43-90478ACC2360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800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ABF2-0CA3-A749-8090-0AC38D196966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3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2159E-72AB-6D43-A759-149C190D03A8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862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57DA246-0D7D-8845-B014-DACDFBEDA03D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1B6218C-9250-6C46-9A0C-0D34E684CA7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93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martphone_icon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1EFD1-3A6C-E841-8E81-3CBE3E32D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Mix Marketing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4CE9EE-DD0A-F54A-A595-7F4047308A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Quentin Millardet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C1A174-734D-D04C-8A76-18AAF054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1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C183FF-497C-8C4A-86B8-D7C2A189D1A6}"/>
              </a:ext>
            </a:extLst>
          </p:cNvPr>
          <p:cNvSpPr txBox="1"/>
          <p:nvPr/>
        </p:nvSpPr>
        <p:spPr>
          <a:xfrm>
            <a:off x="10533413" y="5842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1379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2AD68-3163-9848-9773-CC2AE8F3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produit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3E882F9-E245-324E-A72F-D014D1CC03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54" y="2348770"/>
            <a:ext cx="4512767" cy="3671030"/>
          </a:xfr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B9D0AF1-C17D-494B-ABD1-F7FDC58664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En phase de croissance / Début de maturité</a:t>
            </a:r>
          </a:p>
          <a:p>
            <a:r>
              <a:rPr lang="fr-FR" dirty="0"/>
              <a:t>Taux de croissance assez élevé et une part de marché importante : </a:t>
            </a:r>
          </a:p>
          <a:p>
            <a:pPr lvl="1"/>
            <a:r>
              <a:rPr lang="fr-FR" dirty="0"/>
              <a:t>Dans la matrice BCG, nous en sommes au moment d’investir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79B8F4-2994-B447-AE6B-F74D648C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10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93EE80B-ECDB-0345-A463-AE18CEBD60DE}"/>
              </a:ext>
            </a:extLst>
          </p:cNvPr>
          <p:cNvSpPr txBox="1"/>
          <p:nvPr/>
        </p:nvSpPr>
        <p:spPr>
          <a:xfrm>
            <a:off x="1154954" y="6226273"/>
            <a:ext cx="441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Source : https://9to5mac.com/2019/04/05/apple-music-spotify-paid-subscribers/</a:t>
            </a:r>
          </a:p>
        </p:txBody>
      </p:sp>
    </p:spTree>
    <p:extLst>
      <p:ext uri="{BB962C8B-B14F-4D97-AF65-F5344CB8AC3E}">
        <p14:creationId xmlns:p14="http://schemas.microsoft.com/office/powerpoint/2010/main" val="231759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85A58-F75C-6F45-AD2B-9A7C2420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fr-FR" dirty="0"/>
              <a:t>Le prix par rapport à ses principaux concurrents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B1582F7-6E49-0B40-8557-60BE2CF05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400321"/>
              </p:ext>
            </p:extLst>
          </p:nvPr>
        </p:nvGraphicFramePr>
        <p:xfrm>
          <a:off x="1683542" y="3046922"/>
          <a:ext cx="8824915" cy="266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64983">
                  <a:extLst>
                    <a:ext uri="{9D8B030D-6E8A-4147-A177-3AD203B41FA5}">
                      <a16:colId xmlns:a16="http://schemas.microsoft.com/office/drawing/2014/main" val="3671356105"/>
                    </a:ext>
                  </a:extLst>
                </a:gridCol>
                <a:gridCol w="1764983">
                  <a:extLst>
                    <a:ext uri="{9D8B030D-6E8A-4147-A177-3AD203B41FA5}">
                      <a16:colId xmlns:a16="http://schemas.microsoft.com/office/drawing/2014/main" val="1800878797"/>
                    </a:ext>
                  </a:extLst>
                </a:gridCol>
                <a:gridCol w="1764983">
                  <a:extLst>
                    <a:ext uri="{9D8B030D-6E8A-4147-A177-3AD203B41FA5}">
                      <a16:colId xmlns:a16="http://schemas.microsoft.com/office/drawing/2014/main" val="1409793035"/>
                    </a:ext>
                  </a:extLst>
                </a:gridCol>
                <a:gridCol w="1764983">
                  <a:extLst>
                    <a:ext uri="{9D8B030D-6E8A-4147-A177-3AD203B41FA5}">
                      <a16:colId xmlns:a16="http://schemas.microsoft.com/office/drawing/2014/main" val="3625015483"/>
                    </a:ext>
                  </a:extLst>
                </a:gridCol>
                <a:gridCol w="1764983">
                  <a:extLst>
                    <a:ext uri="{9D8B030D-6E8A-4147-A177-3AD203B41FA5}">
                      <a16:colId xmlns:a16="http://schemas.microsoft.com/office/drawing/2014/main" val="537314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Apple 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Spotify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Deezer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Napster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33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Abonnement 1 personnes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9,95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78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Abonnement Familiale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577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Abonnement Étudiant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4,99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74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Offre gratuite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431044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F77EDB-06D3-A842-9B5F-77D19BFC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6316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78B22-6B8C-D944-9F45-C5C38230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promotion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5CA962-42E5-5F49-9914-779C5280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musique est rappelée dans : </a:t>
            </a:r>
          </a:p>
          <a:p>
            <a:pPr lvl="1"/>
            <a:r>
              <a:rPr lang="fr-FR" dirty="0"/>
              <a:t>Le logo</a:t>
            </a:r>
          </a:p>
          <a:p>
            <a:pPr lvl="1"/>
            <a:r>
              <a:rPr lang="fr-FR" dirty="0"/>
              <a:t>L’historique d’Apple avec l’iPods et l’iTunes Store</a:t>
            </a:r>
          </a:p>
          <a:p>
            <a:r>
              <a:rPr lang="fr-FR" dirty="0"/>
              <a:t>Une période d’essaie de 3 mois offerte</a:t>
            </a:r>
          </a:p>
          <a:p>
            <a:r>
              <a:rPr lang="fr-FR" dirty="0"/>
              <a:t>Des partenariats avec d’autres groupes où des mois d’abonnement sont offerts : </a:t>
            </a:r>
          </a:p>
          <a:p>
            <a:pPr lvl="1"/>
            <a:r>
              <a:rPr lang="fr-FR" dirty="0"/>
              <a:t>Beats </a:t>
            </a:r>
          </a:p>
          <a:p>
            <a:pPr lvl="1"/>
            <a:r>
              <a:rPr lang="fr-FR" dirty="0"/>
              <a:t>SNCF</a:t>
            </a:r>
          </a:p>
          <a:p>
            <a:pPr lvl="1"/>
            <a:r>
              <a:rPr lang="fr-FR" dirty="0"/>
              <a:t>Le Monde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2CC4DC-987F-6A4A-A18E-43F26198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12</a:t>
            </a:fld>
            <a:endParaRPr lang="fr-FR" dirty="0"/>
          </a:p>
        </p:txBody>
      </p:sp>
      <p:pic>
        <p:nvPicPr>
          <p:cNvPr id="6" name="Image 5" descr="Une image contenant équipement électronique, route&#10;&#10;Description générée automatiquement">
            <a:extLst>
              <a:ext uri="{FF2B5EF4-FFF2-40B4-BE49-F238E27FC236}">
                <a16:creationId xmlns:a16="http://schemas.microsoft.com/office/drawing/2014/main" id="{85251677-C704-B44E-AF33-104AE7C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82" y="4526581"/>
            <a:ext cx="3933265" cy="22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0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37101-422F-0043-8372-5DFAA96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politique de distribution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A0BD89-571B-2647-BFA6-72A29ABD5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Vente du service en point de vente via des cartes iTunes</a:t>
            </a:r>
          </a:p>
          <a:p>
            <a:r>
              <a:rPr lang="fr-FR" dirty="0"/>
              <a:t>Vendu par l’intermédiaires des applications ordinateur ou smartphone</a:t>
            </a:r>
          </a:p>
          <a:p>
            <a:r>
              <a:rPr lang="fr-FR" dirty="0"/>
              <a:t>Service disponible directement après activation</a:t>
            </a:r>
          </a:p>
          <a:p>
            <a:r>
              <a:rPr lang="fr-FR" dirty="0"/>
              <a:t>Nécessite d’avoir un équipement spécifique :</a:t>
            </a:r>
          </a:p>
          <a:p>
            <a:pPr lvl="1"/>
            <a:r>
              <a:rPr lang="fr-FR" dirty="0"/>
              <a:t>Ordinateur</a:t>
            </a:r>
          </a:p>
          <a:p>
            <a:pPr lvl="1"/>
            <a:r>
              <a:rPr lang="fr-FR" dirty="0"/>
              <a:t>Smartphone</a:t>
            </a:r>
          </a:p>
          <a:p>
            <a:pPr lvl="1"/>
            <a:r>
              <a:rPr lang="fr-FR" dirty="0"/>
              <a:t>Objets connectées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737DED-C3A5-334A-BDF2-D55E42DA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13</a:t>
            </a:fld>
            <a:endParaRPr lang="fr-FR" dirty="0"/>
          </a:p>
        </p:txBody>
      </p:sp>
      <p:pic>
        <p:nvPicPr>
          <p:cNvPr id="6" name="Image 5" descr="Une image contenant moniteur&#10;&#10;Description générée automatiquement">
            <a:extLst>
              <a:ext uri="{FF2B5EF4-FFF2-40B4-BE49-F238E27FC236}">
                <a16:creationId xmlns:a16="http://schemas.microsoft.com/office/drawing/2014/main" id="{6CD3AECF-41F7-6446-9766-02563EEA9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1333" y="3537197"/>
            <a:ext cx="2139406" cy="30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1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89E528F7-816F-4A4A-9148-FD33C5E9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142BFD-0751-F642-B063-511602A1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16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D56CB-C74D-A246-8996-D9A49450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DABA92-AF73-174D-9217-60F1D42A9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Présentation du Loria</a:t>
            </a:r>
          </a:p>
          <a:p>
            <a:pPr lvl="1"/>
            <a:r>
              <a:rPr lang="fr-FR" dirty="0"/>
              <a:t>Généralités</a:t>
            </a:r>
          </a:p>
          <a:p>
            <a:pPr lvl="1"/>
            <a:r>
              <a:rPr lang="fr-FR" dirty="0"/>
              <a:t>Domaine de Recherche</a:t>
            </a:r>
          </a:p>
          <a:p>
            <a:pPr lvl="1"/>
            <a:r>
              <a:rPr lang="fr-FR" dirty="0"/>
              <a:t>Structure interne</a:t>
            </a:r>
          </a:p>
          <a:p>
            <a:pPr lvl="1"/>
            <a:r>
              <a:rPr lang="fr-FR" dirty="0"/>
              <a:t>Les start-up</a:t>
            </a:r>
          </a:p>
          <a:p>
            <a:r>
              <a:rPr lang="fr-FR" dirty="0"/>
              <a:t>Présentation d’Apple Music</a:t>
            </a:r>
          </a:p>
          <a:p>
            <a:pPr lvl="1"/>
            <a:r>
              <a:rPr lang="fr-FR" dirty="0"/>
              <a:t>Le produit</a:t>
            </a:r>
          </a:p>
          <a:p>
            <a:pPr lvl="1"/>
            <a:r>
              <a:rPr lang="fr-FR" dirty="0"/>
              <a:t>Le prix</a:t>
            </a:r>
          </a:p>
          <a:p>
            <a:pPr lvl="1"/>
            <a:r>
              <a:rPr lang="fr-FR" dirty="0"/>
              <a:t>Le prix par rapport à ses principaux concurrents</a:t>
            </a:r>
          </a:p>
          <a:p>
            <a:pPr lvl="1"/>
            <a:r>
              <a:rPr lang="fr-FR" dirty="0"/>
              <a:t>La politique de distribution</a:t>
            </a:r>
          </a:p>
          <a:p>
            <a:pPr lvl="1"/>
            <a:endParaRPr lang="fr-FR" b="1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5EC6C5-309F-274F-92CE-BEDF5ED6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886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4AE7A7D-CAA0-4548-8FDB-C88E7FA8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Loria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2910C1-D78E-1944-86FE-577515DB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93" y="2585602"/>
            <a:ext cx="4701539" cy="24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9C7CF7-8E3B-7E44-8A75-2516980E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733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B75BE-8804-6A4F-A840-719ADCCE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Loria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272761-F4BB-9648-B5AF-8025CB037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LORIA : Laboratoire Lorrain de Recherche en Information et ses Applications (UMR 7503)</a:t>
            </a:r>
          </a:p>
          <a:p>
            <a:endParaRPr lang="fr-FR" dirty="0"/>
          </a:p>
          <a:p>
            <a:r>
              <a:rPr lang="fr-FR" dirty="0"/>
              <a:t>Fondé en 1997, Réunion du CRIN et de l’INRIA</a:t>
            </a:r>
          </a:p>
          <a:p>
            <a:endParaRPr lang="fr-FR" dirty="0"/>
          </a:p>
          <a:p>
            <a:r>
              <a:rPr lang="fr-FR" dirty="0"/>
              <a:t>Laboratoire publique, dirigé par Jean Yves Marion</a:t>
            </a:r>
          </a:p>
          <a:p>
            <a:endParaRPr lang="fr-FR" dirty="0"/>
          </a:p>
          <a:p>
            <a:r>
              <a:rPr lang="fr-FR" dirty="0"/>
              <a:t>Rassemble CNRS, l’Université de Lorraine et Inria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C9FEBD-A8BD-494E-897B-9B6E010A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67" y="5716037"/>
            <a:ext cx="824582" cy="8245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33A81A-0A7D-2A4F-B69D-19508965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854" y="5724394"/>
            <a:ext cx="2218000" cy="7707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88A24-8745-154E-BB84-6F4DF5A5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764" y="5713886"/>
            <a:ext cx="2217999" cy="7752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538463-81B8-B141-939C-808B3D27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233" y="3429000"/>
            <a:ext cx="2573867" cy="13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041D8C-6CAA-CD4B-808F-B176368C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958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84C9D-A47A-1749-987E-322B3252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Domaine de recherche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F807B-CF00-0B45-8D81-A2585D8D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Secteur Tertiaire</a:t>
            </a:r>
          </a:p>
          <a:p>
            <a:r>
              <a:rPr lang="fr-FR" dirty="0"/>
              <a:t>Mission : la recherche fondamentale et appliquée en sciences informatique</a:t>
            </a:r>
          </a:p>
          <a:p>
            <a:r>
              <a:rPr lang="fr-FR" dirty="0"/>
              <a:t>5 Départements :</a:t>
            </a:r>
          </a:p>
          <a:p>
            <a:pPr lvl="1"/>
            <a:r>
              <a:rPr lang="fr-FR" dirty="0"/>
              <a:t>Algorithmique, calcul, image et géométrie</a:t>
            </a:r>
          </a:p>
          <a:p>
            <a:pPr lvl="1"/>
            <a:r>
              <a:rPr lang="fr-FR" dirty="0"/>
              <a:t>Méthodes formelles</a:t>
            </a:r>
          </a:p>
          <a:p>
            <a:pPr lvl="1"/>
            <a:r>
              <a:rPr lang="fr-FR" dirty="0"/>
              <a:t>Réseaux, systèmes et services</a:t>
            </a:r>
          </a:p>
          <a:p>
            <a:pPr lvl="1"/>
            <a:r>
              <a:rPr lang="fr-FR" dirty="0"/>
              <a:t>Traitement automatique des langues et des connaissances</a:t>
            </a:r>
          </a:p>
          <a:p>
            <a:pPr lvl="1"/>
            <a:r>
              <a:rPr lang="fr-FR" dirty="0"/>
              <a:t>Systèmes complexes, intelligence artificielle et robotique</a:t>
            </a:r>
          </a:p>
        </p:txBody>
      </p:sp>
      <p:pic>
        <p:nvPicPr>
          <p:cNvPr id="5" name="Image 4" descr="Batiment du Loria">
            <a:extLst>
              <a:ext uri="{FF2B5EF4-FFF2-40B4-BE49-F238E27FC236}">
                <a16:creationId xmlns:a16="http://schemas.microsoft.com/office/drawing/2014/main" id="{0A64EA81-D25E-7D46-9A4D-8AF20129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524" y="3750734"/>
            <a:ext cx="3781777" cy="226906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3C580F-0834-324D-B79A-A59A8165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3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CB640-FBBF-F149-B680-BC71D816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interne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4E12D4-A173-D243-B603-E5C7FD306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500 personnes réparties en : </a:t>
            </a:r>
          </a:p>
          <a:p>
            <a:pPr lvl="1"/>
            <a:r>
              <a:rPr lang="fr-FR" dirty="0"/>
              <a:t>30 équipes de recherches </a:t>
            </a:r>
          </a:p>
          <a:p>
            <a:pPr lvl="2"/>
            <a:r>
              <a:rPr lang="fr-FR" dirty="0"/>
              <a:t>Chercheurs (CNRS et Inria)</a:t>
            </a:r>
          </a:p>
          <a:p>
            <a:pPr lvl="2"/>
            <a:r>
              <a:rPr lang="fr-FR" dirty="0"/>
              <a:t>Enseignants-chercheurs (Université de Lorraine)</a:t>
            </a:r>
          </a:p>
          <a:p>
            <a:pPr lvl="1"/>
            <a:r>
              <a:rPr lang="fr-FR" dirty="0"/>
              <a:t>6 services Inria</a:t>
            </a:r>
          </a:p>
          <a:p>
            <a:pPr lvl="1"/>
            <a:r>
              <a:rPr lang="fr-FR" dirty="0"/>
              <a:t> 2 services Loria</a:t>
            </a:r>
          </a:p>
          <a:p>
            <a:pPr lvl="1"/>
            <a:r>
              <a:rPr lang="fr-FR" dirty="0"/>
              <a:t>1 service commun aux trois entités</a:t>
            </a:r>
          </a:p>
          <a:p>
            <a:r>
              <a:rPr lang="fr-FR" dirty="0"/>
              <a:t>Objectif de l’UMR, vis-à-vis de ces employés : </a:t>
            </a:r>
          </a:p>
          <a:p>
            <a:pPr lvl="1"/>
            <a:r>
              <a:rPr lang="fr-FR" dirty="0"/>
              <a:t>Leur bien être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D758B7-4510-2749-8CE3-C64B44FB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6</a:t>
            </a:fld>
            <a:endParaRPr lang="fr-FR" dirty="0"/>
          </a:p>
        </p:txBody>
      </p:sp>
      <p:pic>
        <p:nvPicPr>
          <p:cNvPr id="6" name="Image 5" descr="Une image contenant ciel, extérieur, herbe, bâtiment&#10;&#10;Description générée automatiquement">
            <a:extLst>
              <a:ext uri="{FF2B5EF4-FFF2-40B4-BE49-F238E27FC236}">
                <a16:creationId xmlns:a16="http://schemas.microsoft.com/office/drawing/2014/main" id="{284F19B3-9D0C-C44F-8FA5-405CA84D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893" y="3240741"/>
            <a:ext cx="4394415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0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6C4FB-2CA7-214C-9485-485353F2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Start-up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A068BE-40ED-354E-A153-99213247C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de startup</a:t>
            </a:r>
          </a:p>
          <a:p>
            <a:r>
              <a:rPr lang="fr-FR" dirty="0"/>
              <a:t>14 startup crées</a:t>
            </a:r>
          </a:p>
          <a:p>
            <a:r>
              <a:rPr lang="fr-FR" dirty="0"/>
              <a:t>Utilisation des recherches du centre dans leur domaine </a:t>
            </a:r>
          </a:p>
          <a:p>
            <a:r>
              <a:rPr lang="fr-FR" dirty="0"/>
              <a:t>Quelques exemples :</a:t>
            </a:r>
          </a:p>
          <a:p>
            <a:pPr lvl="1"/>
            <a:r>
              <a:rPr lang="fr-FR" dirty="0"/>
              <a:t>Cyber-Detect</a:t>
            </a:r>
          </a:p>
          <a:p>
            <a:pPr lvl="1"/>
            <a:r>
              <a:rPr lang="fr-FR" dirty="0"/>
              <a:t>ALERION</a:t>
            </a:r>
          </a:p>
          <a:p>
            <a:pPr lvl="1"/>
            <a:r>
              <a:rPr lang="fr-FR" dirty="0"/>
              <a:t>Harmonic Pharma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ED8558-AD4A-8440-81CD-11BC0802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7</a:t>
            </a:fld>
            <a:endParaRPr lang="fr-FR" dirty="0"/>
          </a:p>
        </p:txBody>
      </p:sp>
      <p:pic>
        <p:nvPicPr>
          <p:cNvPr id="6" name="Image 5" descr="Une image contenant objet&#10;&#10;Description générée automatiquement">
            <a:extLst>
              <a:ext uri="{FF2B5EF4-FFF2-40B4-BE49-F238E27FC236}">
                <a16:creationId xmlns:a16="http://schemas.microsoft.com/office/drawing/2014/main" id="{70091745-520B-244E-83CB-999ADADD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010" y="3429000"/>
            <a:ext cx="2953902" cy="9819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0E85C98-ADDA-C84A-AC2B-74078851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961" y="5154209"/>
            <a:ext cx="1255556" cy="12555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C8267A-747E-C348-B11B-3387CB402961}"/>
              </a:ext>
            </a:extLst>
          </p:cNvPr>
          <p:cNvSpPr/>
          <p:nvPr/>
        </p:nvSpPr>
        <p:spPr>
          <a:xfrm>
            <a:off x="5843418" y="5344419"/>
            <a:ext cx="4202809" cy="1099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20D5F7-8256-D848-A0CE-EB50693BD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418" y="5426336"/>
            <a:ext cx="4202809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2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FFFCA9-EEDE-1A42-ACDF-42B60B0E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Apple Music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F0398C7-B868-EE42-84F2-038E81A4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737665"/>
            <a:ext cx="6443180" cy="3382669"/>
          </a:xfrm>
          <a:prstGeom prst="rect">
            <a:avLst/>
          </a:prstGeom>
        </p:spPr>
      </p:pic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690566CD-6CA7-BC42-861F-C03ADC37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843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043A27D-EDD1-2648-9E2C-95D5B916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589A7AD-A9FC-7646-A0DB-8FBFBD63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Service d’écoute musical en ligne</a:t>
            </a:r>
          </a:p>
          <a:p>
            <a:r>
              <a:rPr lang="fr-FR" dirty="0"/>
              <a:t>Disponible sur</a:t>
            </a:r>
          </a:p>
          <a:p>
            <a:pPr lvl="1"/>
            <a:r>
              <a:rPr lang="fr-FR" dirty="0"/>
              <a:t>PC</a:t>
            </a:r>
          </a:p>
          <a:p>
            <a:pPr lvl="1"/>
            <a:r>
              <a:rPr lang="fr-FR" dirty="0"/>
              <a:t>MAC </a:t>
            </a:r>
          </a:p>
          <a:p>
            <a:pPr lvl="1"/>
            <a:r>
              <a:rPr lang="fr-FR" dirty="0"/>
              <a:t>iOS</a:t>
            </a:r>
          </a:p>
          <a:p>
            <a:pPr lvl="1"/>
            <a:r>
              <a:rPr lang="fr-FR" dirty="0"/>
              <a:t>Android</a:t>
            </a:r>
          </a:p>
          <a:p>
            <a:r>
              <a:rPr lang="fr-FR" dirty="0"/>
              <a:t>50 millions d’utilisateurs</a:t>
            </a:r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8AC6FB-9310-904C-A2B7-86FDC01B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78" y="3064932"/>
            <a:ext cx="4378839" cy="3208868"/>
          </a:xfrm>
          <a:prstGeom prst="rect">
            <a:avLst/>
          </a:prstGeom>
        </p:spPr>
      </p:pic>
      <p:pic>
        <p:nvPicPr>
          <p:cNvPr id="23" name="Image 2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9F2FE36-AF58-904D-8C05-658D28AE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613" y="3064932"/>
            <a:ext cx="1578514" cy="3416301"/>
          </a:xfrm>
          <a:prstGeom prst="rect">
            <a:avLst/>
          </a:prstGeom>
        </p:spPr>
      </p:pic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10D62AFA-1BF6-E743-9916-D7B2FF4D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218C-9250-6C46-9A0C-0D34E684CA7D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1477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390</Words>
  <Application>Microsoft Macintosh PowerPoint</Application>
  <PresentationFormat>Grand écran</PresentationFormat>
  <Paragraphs>121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Salle d’ions</vt:lpstr>
      <vt:lpstr>Mix Marketing</vt:lpstr>
      <vt:lpstr>Sommaire</vt:lpstr>
      <vt:lpstr>Le Loria</vt:lpstr>
      <vt:lpstr>Le Loria </vt:lpstr>
      <vt:lpstr>Domaine de recherche</vt:lpstr>
      <vt:lpstr>Structure interne</vt:lpstr>
      <vt:lpstr>Start-up</vt:lpstr>
      <vt:lpstr>Apple Music</vt:lpstr>
      <vt:lpstr>Présentation</vt:lpstr>
      <vt:lpstr>Le produit</vt:lpstr>
      <vt:lpstr>Le prix par rapport à ses principaux concurrents</vt:lpstr>
      <vt:lpstr>La promotion</vt:lpstr>
      <vt:lpstr>La politique de distribution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 Marketing</dc:title>
  <dc:creator>quentin millardet</dc:creator>
  <cp:lastModifiedBy>quentin millardet</cp:lastModifiedBy>
  <cp:revision>8</cp:revision>
  <dcterms:created xsi:type="dcterms:W3CDTF">2019-05-09T21:49:32Z</dcterms:created>
  <dcterms:modified xsi:type="dcterms:W3CDTF">2019-05-27T19:54:21Z</dcterms:modified>
</cp:coreProperties>
</file>